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Lst>
  <p:notesMasterIdLst>
    <p:notesMasterId r:id="rId58"/>
  </p:notesMasterIdLst>
  <p:handoutMasterIdLst>
    <p:handoutMasterId r:id="rId59"/>
  </p:handoutMasterIdLst>
  <p:sldIdLst>
    <p:sldId id="1543" r:id="rId9"/>
    <p:sldId id="1630" r:id="rId10"/>
    <p:sldId id="1595" r:id="rId11"/>
    <p:sldId id="1596" r:id="rId12"/>
    <p:sldId id="1545" r:id="rId13"/>
    <p:sldId id="1615" r:id="rId14"/>
    <p:sldId id="1511" r:id="rId15"/>
    <p:sldId id="1554" r:id="rId16"/>
    <p:sldId id="1593" r:id="rId17"/>
    <p:sldId id="1581" r:id="rId18"/>
    <p:sldId id="1425" r:id="rId19"/>
    <p:sldId id="1423" r:id="rId20"/>
    <p:sldId id="1538" r:id="rId21"/>
    <p:sldId id="1597" r:id="rId22"/>
    <p:sldId id="1598" r:id="rId23"/>
    <p:sldId id="1624" r:id="rId24"/>
    <p:sldId id="1616" r:id="rId25"/>
    <p:sldId id="1599" r:id="rId26"/>
    <p:sldId id="1600" r:id="rId27"/>
    <p:sldId id="1617" r:id="rId28"/>
    <p:sldId id="1587" r:id="rId29"/>
    <p:sldId id="1618" r:id="rId30"/>
    <p:sldId id="1613" r:id="rId31"/>
    <p:sldId id="1634" r:id="rId32"/>
    <p:sldId id="1635" r:id="rId33"/>
    <p:sldId id="1636" r:id="rId34"/>
    <p:sldId id="1637" r:id="rId35"/>
    <p:sldId id="1641" r:id="rId36"/>
    <p:sldId id="1642" r:id="rId37"/>
    <p:sldId id="1628" r:id="rId38"/>
    <p:sldId id="1629" r:id="rId39"/>
    <p:sldId id="1639" r:id="rId40"/>
    <p:sldId id="1621" r:id="rId41"/>
    <p:sldId id="1608" r:id="rId42"/>
    <p:sldId id="1619" r:id="rId43"/>
    <p:sldId id="1620" r:id="rId44"/>
    <p:sldId id="1610" r:id="rId45"/>
    <p:sldId id="1625" r:id="rId46"/>
    <p:sldId id="1626" r:id="rId47"/>
    <p:sldId id="1627" r:id="rId48"/>
    <p:sldId id="1631" r:id="rId49"/>
    <p:sldId id="1645" r:id="rId50"/>
    <p:sldId id="1640" r:id="rId51"/>
    <p:sldId id="1643" r:id="rId52"/>
    <p:sldId id="1644" r:id="rId53"/>
    <p:sldId id="1646" r:id="rId54"/>
    <p:sldId id="1602" r:id="rId55"/>
    <p:sldId id="1579" r:id="rId56"/>
    <p:sldId id="1633" r:id="rId57"/>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543"/>
          </p14:sldIdLst>
        </p14:section>
        <p14:section name="Why the cloud?" id="{7863C747-087E-4A2D-B131-CABEF2B06BE5}">
          <p14:sldIdLst>
            <p14:sldId id="1630"/>
            <p14:sldId id="1595"/>
            <p14:sldId id="1596"/>
          </p14:sldIdLst>
        </p14:section>
        <p14:section name="About Microsoft Azure" id="{B2862A4A-788A-430D-85B9-F318FEE9D4AE}">
          <p14:sldIdLst>
            <p14:sldId id="1545"/>
            <p14:sldId id="1615"/>
            <p14:sldId id="1511"/>
            <p14:sldId id="1554"/>
            <p14:sldId id="1593"/>
            <p14:sldId id="1581"/>
            <p14:sldId id="1425"/>
            <p14:sldId id="1423"/>
            <p14:sldId id="1538"/>
            <p14:sldId id="1597"/>
            <p14:sldId id="1598"/>
            <p14:sldId id="1624"/>
          </p14:sldIdLst>
        </p14:section>
        <p14:section name="Azure Services" id="{B6848D49-90B9-4784-8705-EE51253D6762}">
          <p14:sldIdLst>
            <p14:sldId id="1616"/>
            <p14:sldId id="1599"/>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Disaster Recovery" id="{ECCD6880-4C3E-4E8B-8429-AB564B207E02}">
          <p14:sldIdLst>
            <p14:sldId id="1618"/>
          </p14:sldIdLst>
        </p14:section>
        <p14:section name="Gaming platform" id="{50700C3A-471D-4CD6-B25F-AB16E75B81C1}">
          <p14:sldIdLst>
            <p14:sldId id="1613"/>
          </p14:sldIdLst>
        </p14:section>
        <p14:section name="SQL Database - Database as a service" id="{07DD91D6-F95F-41FE-9829-105646B852B3}">
          <p14:sldIdLst>
            <p14:sldId id="1634"/>
            <p14:sldId id="1635"/>
            <p14:sldId id="1636"/>
            <p14:sldId id="1637"/>
          </p14:sldIdLst>
        </p14:section>
        <p14:section name="Big Data Insights" id="{1962681A-ABF5-4D5F-8CB3-65D483FAC973}">
          <p14:sldIdLst>
            <p14:sldId id="1641"/>
            <p14:sldId id="1642"/>
          </p14:sldIdLst>
        </p14:section>
        <p14:section name="Azure App Service" id="{E3023B48-7D43-4F60-BDA6-6BF9C73A856C}">
          <p14:sldIdLst>
            <p14:sldId id="1628"/>
            <p14:sldId id="1629"/>
            <p14:sldId id="1639"/>
            <p14:sldId id="1621"/>
            <p14:sldId id="1608"/>
          </p14:sldIdLst>
        </p14:section>
        <p14:section name="Demo Azure Preview Portal" id="{BBA8E0F0-1B7C-4BCC-91C0-C372B4AC5256}">
          <p14:sldIdLst>
            <p14:sldId id="1619"/>
          </p14:sldIdLst>
        </p14:section>
        <p14:section name="More Azure - AD, Media, IoT, Factor &amp; Stream" id="{AE95F46A-0F83-47CF-9808-D49DA7FEACBD}">
          <p14:sldIdLst>
            <p14:sldId id="1620"/>
            <p14:sldId id="1610"/>
            <p14:sldId id="1625"/>
            <p14:sldId id="1626"/>
            <p14:sldId id="1627"/>
          </p14:sldIdLst>
        </p14:section>
        <p14:section name="Key Scenarios - Get started w/ Azure" id="{EE5B6C46-9488-44FC-A5AA-3E3F62C37D4A}">
          <p14:sldIdLst>
            <p14:sldId id="1631"/>
            <p14:sldId id="1645"/>
            <p14:sldId id="1640"/>
            <p14:sldId id="1643"/>
            <p14:sldId id="1644"/>
            <p14:sldId id="1646"/>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varScale="1">
        <p:scale>
          <a:sx n="59" d="100"/>
          <a:sy n="59" d="100"/>
        </p:scale>
        <p:origin x="1172" y="4"/>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6/8/2015 3:40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6/8/2015 3:40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Broad global reach</a:t>
            </a:r>
          </a:p>
          <a:p>
            <a:endParaRPr lang="en-US" baseline="0" dirty="0" smtClean="0"/>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maintains a global presence across 17 datacenter around the world to help customers and partners meet their goal of providing applications close to their user base.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Mention</a:t>
            </a:r>
            <a:r>
              <a:rPr lang="en-US" sz="900" kern="1200" baseline="0" dirty="0" smtClean="0">
                <a:solidFill>
                  <a:schemeClr val="tx1"/>
                </a:solidFill>
                <a:effectLst/>
                <a:latin typeface="Segoe UI Light" pitchFamily="34" charset="0"/>
                <a:ea typeface="+mn-ea"/>
                <a:cs typeface="+mn-cs"/>
              </a:rPr>
              <a:t> contribution of regional partners help Azure’s global presence.</a:t>
            </a: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228600" indent="-22860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Microsoft's  continued investment in subsea and terrestrial dark fiber capacity helping deliver data at higher speeds, with higher capacity and lower latency for our customers across the globe.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Use</a:t>
            </a:r>
            <a:r>
              <a:rPr lang="en-US" sz="900" kern="1200" baseline="0" dirty="0" smtClean="0">
                <a:solidFill>
                  <a:schemeClr val="tx1"/>
                </a:solidFill>
                <a:effectLst/>
                <a:latin typeface="Segoe UI Light" pitchFamily="34" charset="0"/>
                <a:ea typeface="+mn-ea"/>
                <a:cs typeface="+mn-cs"/>
              </a:rPr>
              <a:t> the following notes if you want to address some or all </a:t>
            </a:r>
            <a:r>
              <a:rPr lang="en-US" sz="900" b="1" i="1" kern="1200" baseline="0" dirty="0" smtClean="0">
                <a:solidFill>
                  <a:schemeClr val="tx1"/>
                </a:solidFill>
                <a:effectLst/>
                <a:latin typeface="Segoe UI Light" pitchFamily="34" charset="0"/>
                <a:ea typeface="+mn-ea"/>
                <a:cs typeface="+mn-cs"/>
              </a:rPr>
              <a:t>security, compliance, transparency </a:t>
            </a:r>
            <a:r>
              <a:rPr lang="en-US" sz="900" b="0" i="0" kern="1200" baseline="0" dirty="0" smtClean="0">
                <a:solidFill>
                  <a:schemeClr val="tx1"/>
                </a:solidFill>
                <a:effectLst/>
                <a:latin typeface="Segoe UI Light" pitchFamily="34" charset="0"/>
                <a:ea typeface="+mn-ea"/>
                <a:cs typeface="+mn-cs"/>
              </a:rPr>
              <a:t>and</a:t>
            </a:r>
            <a:r>
              <a:rPr lang="en-US" sz="900" b="1" i="1" kern="1200" baseline="0" dirty="0" smtClean="0">
                <a:solidFill>
                  <a:schemeClr val="tx1"/>
                </a:solidFill>
                <a:effectLst/>
                <a:latin typeface="Segoe UI Light" pitchFamily="34" charset="0"/>
                <a:ea typeface="+mn-ea"/>
                <a:cs typeface="+mn-cs"/>
              </a:rPr>
              <a:t> privacy</a:t>
            </a:r>
            <a:r>
              <a:rPr lang="en-US" sz="900" b="0" i="0" kern="1200" baseline="0" dirty="0" smtClean="0">
                <a:solidFill>
                  <a:schemeClr val="tx1"/>
                </a:solidFill>
                <a:effectLst/>
                <a:latin typeface="Segoe UI Light" pitchFamily="34" charset="0"/>
                <a:ea typeface="+mn-ea"/>
                <a:cs typeface="+mn-cs"/>
              </a:rPr>
              <a:t> concerns of the audience.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Microsoft has leveraged its decades-long experience in operating some of the world’s largest online services to create a robust set of security technologies and practices  to keep your data at rest or </a:t>
            </a:r>
            <a:r>
              <a:rPr lang="en-US" sz="900" kern="1200" smtClean="0">
                <a:solidFill>
                  <a:schemeClr val="tx1"/>
                </a:solidFill>
                <a:effectLst/>
                <a:latin typeface="Segoe UI Light" pitchFamily="34" charset="0"/>
                <a:ea typeface="+mn-ea"/>
                <a:cs typeface="+mn-cs"/>
              </a:rPr>
              <a:t>in motion </a:t>
            </a:r>
            <a:r>
              <a:rPr lang="en-US" sz="900" b="1" i="1" kern="1200" dirty="0" smtClean="0">
                <a:solidFill>
                  <a:schemeClr val="tx1"/>
                </a:solidFill>
                <a:effectLst/>
                <a:latin typeface="Segoe UI Light" pitchFamily="34" charset="0"/>
                <a:ea typeface="+mn-ea"/>
                <a:cs typeface="+mn-cs"/>
              </a:rPr>
              <a:t>secured</a:t>
            </a:r>
            <a:r>
              <a:rPr lang="en-US" sz="900" kern="1200" dirty="0" smtClean="0">
                <a:solidFill>
                  <a:schemeClr val="tx1"/>
                </a:solidFill>
                <a:effectLst/>
                <a:latin typeface="Segoe UI Light" pitchFamily="34" charset="0"/>
                <a:ea typeface="+mn-ea"/>
                <a:cs typeface="+mn-cs"/>
              </a:rPr>
              <a:t> in Azure.</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meets a broad set of international and industry-specific compliance standards as part of help customer attain </a:t>
            </a:r>
            <a:r>
              <a:rPr lang="en-US" sz="900" b="1" i="1" kern="1200" dirty="0" smtClean="0">
                <a:solidFill>
                  <a:schemeClr val="tx1"/>
                </a:solidFill>
                <a:effectLst/>
                <a:latin typeface="Segoe UI Light" pitchFamily="34" charset="0"/>
                <a:ea typeface="+mn-ea"/>
                <a:cs typeface="+mn-cs"/>
              </a:rPr>
              <a:t>compliance</a:t>
            </a:r>
            <a:r>
              <a:rPr lang="en-US" sz="900" kern="1200" dirty="0" smtClean="0">
                <a:solidFill>
                  <a:schemeClr val="tx1"/>
                </a:solidFill>
                <a:effectLst/>
                <a:latin typeface="Segoe UI Light" pitchFamily="34" charset="0"/>
                <a:ea typeface="+mn-ea"/>
                <a:cs typeface="+mn-cs"/>
              </a:rPr>
              <a:t> for their own infrastructure running  on the platform.</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kern="120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adheres to stringent </a:t>
            </a:r>
            <a:r>
              <a:rPr lang="en-US" sz="900" b="1" i="1"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policies through a program called </a:t>
            </a:r>
            <a:r>
              <a:rPr lang="en-US" sz="900" b="0" kern="1200" dirty="0" smtClean="0">
                <a:solidFill>
                  <a:schemeClr val="tx1"/>
                </a:solidFill>
                <a:effectLst/>
                <a:latin typeface="Segoe UI Light" pitchFamily="34" charset="0"/>
                <a:ea typeface="+mn-ea"/>
                <a:cs typeface="+mn-cs"/>
              </a:rPr>
              <a:t>Privacy</a:t>
            </a:r>
            <a:r>
              <a:rPr lang="en-US" sz="900" kern="1200" dirty="0" smtClean="0">
                <a:solidFill>
                  <a:schemeClr val="tx1"/>
                </a:solidFill>
                <a:effectLst/>
                <a:latin typeface="Segoe UI Light" pitchFamily="34" charset="0"/>
                <a:ea typeface="+mn-ea"/>
                <a:cs typeface="+mn-cs"/>
              </a:rPr>
              <a:t> by Design which describes Microsoft's core privacy concerns to protect customer data and how to address them. Those protections are then backed with strong contractual commitments to safeguard customer data with by abiding by the EU Model Clauses, Safe Harbor programs, and ISO/IEC 27018 (which governs the processing of personal information).</a:t>
            </a:r>
          </a:p>
          <a:p>
            <a:pPr marL="171450" indent="-171450">
              <a:buFont typeface="Arial" panose="020B0604020202020204" pitchFamily="34" charset="0"/>
              <a:buChar cha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6/8/2015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43</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6/8/2015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6/8/2015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jpg"/><Relationship Id="rId7" Type="http://schemas.openxmlformats.org/officeDocument/2006/relationships/image" Target="../media/image17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6.jpg"/><Relationship Id="rId5" Type="http://schemas.openxmlformats.org/officeDocument/2006/relationships/image" Target="../media/image175.png"/><Relationship Id="rId4" Type="http://schemas.openxmlformats.org/officeDocument/2006/relationships/image" Target="../media/image174.png"/><Relationship Id="rId9" Type="http://schemas.openxmlformats.org/officeDocument/2006/relationships/image" Target="../media/image1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2.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customXml" Target="../../customXml/item7.xml"/><Relationship Id="rId7" Type="http://schemas.openxmlformats.org/officeDocument/2006/relationships/image" Target="../media/image260.emf"/><Relationship Id="rId12" Type="http://schemas.openxmlformats.org/officeDocument/2006/relationships/image" Target="../media/image265.png"/><Relationship Id="rId2" Type="http://schemas.openxmlformats.org/officeDocument/2006/relationships/customXml" Target="../../customXml/item4.xml"/><Relationship Id="rId1" Type="http://schemas.openxmlformats.org/officeDocument/2006/relationships/customXml" Target="../../customXml/item5.xml"/><Relationship Id="rId6" Type="http://schemas.openxmlformats.org/officeDocument/2006/relationships/image" Target="../media/image259.emf"/><Relationship Id="rId11" Type="http://schemas.openxmlformats.org/officeDocument/2006/relationships/image" Target="../media/image264.emf"/><Relationship Id="rId5" Type="http://schemas.openxmlformats.org/officeDocument/2006/relationships/notesSlide" Target="../notesSlides/notesSlide32.xml"/><Relationship Id="rId10" Type="http://schemas.openxmlformats.org/officeDocument/2006/relationships/image" Target="../media/image263.emf"/><Relationship Id="rId4" Type="http://schemas.openxmlformats.org/officeDocument/2006/relationships/slideLayout" Target="../slideLayouts/slideLayout16.xml"/><Relationship Id="rId9" Type="http://schemas.openxmlformats.org/officeDocument/2006/relationships/image" Target="../media/image262.png"/></Relationships>
</file>

<file path=ppt/slides/_rels/slide4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notesSlide" Target="../notesSlides/notesSlide33.xml"/><Relationship Id="rId7" Type="http://schemas.openxmlformats.org/officeDocument/2006/relationships/image" Target="../media/image269.png"/><Relationship Id="rId2" Type="http://schemas.openxmlformats.org/officeDocument/2006/relationships/slideLayout" Target="../slideLayouts/slideLayout25.xml"/><Relationship Id="rId1" Type="http://schemas.openxmlformats.org/officeDocument/2006/relationships/customXml" Target="../../customXml/item6.xml"/><Relationship Id="rId6" Type="http://schemas.openxmlformats.org/officeDocument/2006/relationships/image" Target="../media/image268.emf"/><Relationship Id="rId5" Type="http://schemas.openxmlformats.org/officeDocument/2006/relationships/image" Target="../media/image267.png"/><Relationship Id="rId4" Type="http://schemas.openxmlformats.org/officeDocument/2006/relationships/image" Target="../media/image266.emf"/><Relationship Id="rId9"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273.png"/><Relationship Id="rId4" Type="http://schemas.openxmlformats.org/officeDocument/2006/relationships/image" Target="../media/image272.png"/></Relationships>
</file>

<file path=ppt/slides/_rels/slide45.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12" Type="http://schemas.openxmlformats.org/officeDocument/2006/relationships/image" Target="../media/image283.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4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84.png"/><Relationship Id="rId7" Type="http://schemas.openxmlformats.org/officeDocument/2006/relationships/image" Target="../media/image287.png"/><Relationship Id="rId12" Type="http://schemas.openxmlformats.org/officeDocument/2006/relationships/image" Target="../media/image290.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286.png"/><Relationship Id="rId11" Type="http://schemas.openxmlformats.org/officeDocument/2006/relationships/image" Target="../media/image289.png"/><Relationship Id="rId5" Type="http://schemas.openxmlformats.org/officeDocument/2006/relationships/image" Target="../media/image268.emf"/><Relationship Id="rId10" Type="http://schemas.openxmlformats.org/officeDocument/2006/relationships/image" Target="../media/image288.png"/><Relationship Id="rId4" Type="http://schemas.openxmlformats.org/officeDocument/2006/relationships/image" Target="../media/image285.png"/><Relationship Id="rId9" Type="http://schemas.openxmlformats.org/officeDocument/2006/relationships/image" Target="../media/image224.png"/></Relationships>
</file>

<file path=ppt/slides/_rels/slide4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5697</Words>
  <Application>Microsoft Office PowerPoint</Application>
  <PresentationFormat>Custom</PresentationFormat>
  <Paragraphs>832</Paragraphs>
  <Slides>49</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メイリオ</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2015-06-08T19:45:48Z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